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2" r:id="rId4"/>
    <p:sldMasterId id="2147483671" r:id="rId5"/>
    <p:sldMasterId id="2147483855" r:id="rId6"/>
  </p:sldMasterIdLst>
  <p:notesMasterIdLst>
    <p:notesMasterId r:id="rId17"/>
  </p:notesMasterIdLst>
  <p:handoutMasterIdLst>
    <p:handoutMasterId r:id="rId18"/>
  </p:handoutMasterIdLst>
  <p:sldIdLst>
    <p:sldId id="256" r:id="rId7"/>
    <p:sldId id="263" r:id="rId8"/>
    <p:sldId id="264" r:id="rId9"/>
    <p:sldId id="265" r:id="rId10"/>
    <p:sldId id="266" r:id="rId11"/>
    <p:sldId id="267" r:id="rId12"/>
    <p:sldId id="271" r:id="rId13"/>
    <p:sldId id="268" r:id="rId14"/>
    <p:sldId id="282" r:id="rId15"/>
    <p:sldId id="286" r:id="rId16"/>
  </p:sldIdLst>
  <p:sldSz cx="9906000" cy="6858000" type="A4"/>
  <p:notesSz cx="9926638" cy="67976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043">
          <p15:clr>
            <a:srgbClr val="A4A3A4"/>
          </p15:clr>
        </p15:guide>
        <p15:guide id="3" pos="6068">
          <p15:clr>
            <a:srgbClr val="A4A3A4"/>
          </p15:clr>
        </p15:guide>
        <p15:guide id="4" pos="172">
          <p15:clr>
            <a:srgbClr val="A4A3A4"/>
          </p15:clr>
        </p15:guide>
        <p15:guide id="5" pos="31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03DF"/>
    <a:srgbClr val="FFE443"/>
    <a:srgbClr val="56A1D6"/>
    <a:srgbClr val="371B15"/>
    <a:srgbClr val="433809"/>
    <a:srgbClr val="0C014B"/>
    <a:srgbClr val="FDF3AD"/>
    <a:srgbClr val="C1C5C9"/>
    <a:srgbClr val="8B8685"/>
    <a:srgbClr val="7162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밝은 스타일 2 - 강조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8" autoAdjust="0"/>
    <p:restoredTop sz="94636" autoAdjust="0"/>
  </p:normalViewPr>
  <p:slideViewPr>
    <p:cSldViewPr>
      <p:cViewPr varScale="1">
        <p:scale>
          <a:sx n="127" d="100"/>
          <a:sy n="127" d="100"/>
        </p:scale>
        <p:origin x="1248" y="120"/>
      </p:cViewPr>
      <p:guideLst>
        <p:guide orient="horz" pos="2160"/>
        <p:guide orient="horz" pos="4043"/>
        <p:guide pos="6068"/>
        <p:guide pos="172"/>
        <p:guide pos="31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972" y="84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9" tIns="45999" rIns="91999" bIns="45999" numCol="1" anchor="t" anchorCtr="0" compatLnSpc="1">
            <a:prstTxWarp prst="textNoShape">
              <a:avLst/>
            </a:prstTxWarp>
          </a:bodyPr>
          <a:lstStyle>
            <a:lvl1pPr algn="l" defTabSz="920236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4513" y="0"/>
            <a:ext cx="430212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9" tIns="45999" rIns="91999" bIns="45999" numCol="1" anchor="t" anchorCtr="0" compatLnSpc="1">
            <a:prstTxWarp prst="textNoShape">
              <a:avLst/>
            </a:prstTxWarp>
          </a:bodyPr>
          <a:lstStyle>
            <a:lvl1pPr algn="r" defTabSz="920236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19850"/>
            <a:ext cx="430212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9" tIns="45999" rIns="91999" bIns="45999" numCol="1" anchor="b" anchorCtr="0" compatLnSpc="1">
            <a:prstTxWarp prst="textNoShape">
              <a:avLst/>
            </a:prstTxWarp>
          </a:bodyPr>
          <a:lstStyle>
            <a:lvl1pPr algn="l" defTabSz="920236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4513" y="6419850"/>
            <a:ext cx="430212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9" tIns="45999" rIns="91999" bIns="45999" numCol="1" anchor="b" anchorCtr="0" compatLnSpc="1">
            <a:prstTxWarp prst="textNoShape">
              <a:avLst/>
            </a:prstTxWarp>
          </a:bodyPr>
          <a:lstStyle>
            <a:lvl1pPr algn="r" defTabSz="920236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E50495A0-BD99-48FC-91ED-E5AF2C99342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21319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705" tIns="45853" rIns="91705" bIns="45853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1338" y="0"/>
            <a:ext cx="4303712" cy="339725"/>
          </a:xfrm>
          <a:prstGeom prst="rect">
            <a:avLst/>
          </a:prstGeom>
        </p:spPr>
        <p:txBody>
          <a:bodyPr vert="horz" lIns="91705" tIns="45853" rIns="91705" bIns="45853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D57536FC-0D19-4AC4-98DE-655039ED9780}" type="datetimeFigureOut">
              <a:rPr lang="ko-KR" altLang="en-US"/>
              <a:pPr>
                <a:defRPr/>
              </a:pPr>
              <a:t>2020-12-09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05" tIns="45853" rIns="91705" bIns="45853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188" y="3228975"/>
            <a:ext cx="7942262" cy="3059113"/>
          </a:xfrm>
          <a:prstGeom prst="rect">
            <a:avLst/>
          </a:prstGeom>
        </p:spPr>
        <p:txBody>
          <a:bodyPr vert="horz" lIns="91705" tIns="45853" rIns="91705" bIns="45853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705" tIns="45853" rIns="91705" bIns="45853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1338" y="6456363"/>
            <a:ext cx="4303712" cy="339725"/>
          </a:xfrm>
          <a:prstGeom prst="rect">
            <a:avLst/>
          </a:prstGeom>
        </p:spPr>
        <p:txBody>
          <a:bodyPr vert="horz" lIns="91705" tIns="45853" rIns="91705" bIns="45853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566FFAB-B6ED-42A4-8B02-5AB320676EE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4059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0E6356-8132-429C-85AC-358633FC2939}" type="slidenum">
              <a:rPr lang="ko-KR" altLang="en-US" smtClean="0">
                <a:solidFill>
                  <a:prstClr val="black"/>
                </a:solidFill>
              </a:rPr>
              <a:pPr/>
              <a:t>0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2852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0E6356-8132-429C-85AC-358633FC2939}" type="slidenum">
              <a:rPr lang="ko-KR" altLang="en-US" smtClean="0">
                <a:solidFill>
                  <a:prstClr val="black"/>
                </a:solidFill>
              </a:rPr>
              <a:pPr/>
              <a:t>9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822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0E6356-8132-429C-85AC-358633FC2939}" type="slidenum">
              <a:rPr lang="ko-KR" altLang="en-US" smtClean="0">
                <a:solidFill>
                  <a:prstClr val="black"/>
                </a:solidFill>
              </a:rPr>
              <a:pPr/>
              <a:t>1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28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0E6356-8132-429C-85AC-358633FC2939}" type="slidenum">
              <a:rPr lang="ko-KR" altLang="en-US" smtClean="0">
                <a:solidFill>
                  <a:prstClr val="black"/>
                </a:solidFill>
              </a:rPr>
              <a:pPr/>
              <a:t>2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883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0E6356-8132-429C-85AC-358633FC2939}" type="slidenum">
              <a:rPr lang="ko-KR" altLang="en-US" smtClean="0">
                <a:solidFill>
                  <a:prstClr val="black"/>
                </a:solidFill>
              </a:rPr>
              <a:pPr/>
              <a:t>3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52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0E6356-8132-429C-85AC-358633FC2939}" type="slidenum">
              <a:rPr lang="ko-KR" altLang="en-US" smtClean="0">
                <a:solidFill>
                  <a:prstClr val="black"/>
                </a:solidFill>
              </a:rPr>
              <a:pPr/>
              <a:t>4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502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0E6356-8132-429C-85AC-358633FC2939}" type="slidenum">
              <a:rPr lang="ko-KR" altLang="en-US" smtClean="0">
                <a:solidFill>
                  <a:prstClr val="black"/>
                </a:solidFill>
              </a:rPr>
              <a:pPr/>
              <a:t>5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633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0E6356-8132-429C-85AC-358633FC2939}" type="slidenum">
              <a:rPr lang="ko-KR" altLang="en-US" smtClean="0">
                <a:solidFill>
                  <a:prstClr val="black"/>
                </a:solidFill>
              </a:rPr>
              <a:pPr/>
              <a:t>6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3780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0E6356-8132-429C-85AC-358633FC2939}" type="slidenum">
              <a:rPr lang="ko-KR" altLang="en-US" smtClean="0">
                <a:solidFill>
                  <a:prstClr val="black"/>
                </a:solidFill>
              </a:rPr>
              <a:pPr/>
              <a:t>7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177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0E6356-8132-429C-85AC-358633FC2939}" type="slidenum">
              <a:rPr lang="ko-KR" altLang="en-US" smtClean="0">
                <a:solidFill>
                  <a:prstClr val="black"/>
                </a:solidFill>
              </a:rPr>
              <a:pPr/>
              <a:t>8</a:t>
            </a:fld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389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기본장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 bwMode="auto">
          <a:xfrm>
            <a:off x="1238250" y="2581275"/>
            <a:ext cx="8523288" cy="395288"/>
          </a:xfrm>
          <a:prstGeom prst="rect">
            <a:avLst/>
          </a:prstGeom>
          <a:noFill/>
          <a:ln w="9525" cap="flat" cmpd="sng" algn="ctr">
            <a:solidFill>
              <a:schemeClr val="bg1">
                <a:alpha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r">
              <a:defRPr/>
            </a:pP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0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441F73A-CA04-4B2D-A176-BE4A58481FE0}" type="datetimeFigureOut">
              <a:rPr lang="ko-KR" altLang="en-US" smtClean="0"/>
              <a:pPr>
                <a:defRPr/>
              </a:pPr>
              <a:t>2020-12-09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4258" y="1203332"/>
            <a:ext cx="6172212" cy="796908"/>
          </a:xfrm>
        </p:spPr>
        <p:txBody>
          <a:bodyPr>
            <a:normAutofit/>
          </a:bodyPr>
          <a:lstStyle>
            <a:lvl1pPr algn="l">
              <a:defRPr sz="3600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95678" y="2643182"/>
            <a:ext cx="5286412" cy="3000396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378D7-9DA3-4DDA-B0A3-45C02AEFC69B}" type="datetimeFigureOut">
              <a:rPr lang="ko-KR" altLang="en-US"/>
              <a:pPr>
                <a:defRPr/>
              </a:pPr>
              <a:t>2020-12-09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3FC03-F9A5-4809-B62C-7E48DE737F4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기본장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10400" y="131762"/>
            <a:ext cx="4314824" cy="368280"/>
          </a:xfrm>
        </p:spPr>
        <p:txBody>
          <a:bodyPr>
            <a:normAutofit/>
          </a:bodyPr>
          <a:lstStyle>
            <a:lvl1pPr algn="l" rtl="0" eaLnBrk="0" fontAlgn="base" latinLnBrk="1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kumimoji="1" lang="ko-KR" altLang="en-US" sz="1600" b="1" kern="1200" dirty="0">
                <a:ln w="127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83347" y="66918"/>
            <a:ext cx="4356000" cy="288000"/>
          </a:xfrm>
        </p:spPr>
        <p:txBody>
          <a:bodyPr>
            <a:normAutofit/>
          </a:bodyPr>
          <a:lstStyle>
            <a:lvl1pPr algn="r">
              <a:buFontTx/>
              <a:buNone/>
              <a:defRPr sz="9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83347" y="285728"/>
            <a:ext cx="4356000" cy="288000"/>
          </a:xfrm>
        </p:spPr>
        <p:txBody>
          <a:bodyPr>
            <a:normAutofit/>
          </a:bodyPr>
          <a:lstStyle>
            <a:lvl1pPr algn="r">
              <a:buFontTx/>
              <a:buNone/>
              <a:defRPr sz="11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4258" y="1203332"/>
            <a:ext cx="6172212" cy="796908"/>
          </a:xfrm>
        </p:spPr>
        <p:txBody>
          <a:bodyPr>
            <a:normAutofit/>
          </a:bodyPr>
          <a:lstStyle>
            <a:lvl1pPr algn="l">
              <a:defRPr sz="3600"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95678" y="2643182"/>
            <a:ext cx="5286412" cy="3000396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378D7-9DA3-4DDA-B0A3-45C02AEFC69B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2020-12-09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3FC03-F9A5-4809-B62C-7E48DE737F4F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577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☆2012_작업\제안서\동남정밀\PPT_마스터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그림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52" y="9282"/>
            <a:ext cx="9921552" cy="781050"/>
          </a:xfrm>
          <a:prstGeom prst="rect">
            <a:avLst/>
          </a:prstGeom>
        </p:spPr>
      </p:pic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441F73A-CA04-4B2D-A176-BE4A58481FE0}" type="datetimeFigureOut">
              <a:rPr lang="ko-KR" altLang="en-US"/>
              <a:pPr>
                <a:defRPr/>
              </a:pPr>
              <a:t>2020-12-09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A3DC1A18-A123-4D1B-A4D3-8DC25BEEB9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Rectangle 32"/>
          <p:cNvSpPr>
            <a:spLocks noChangeArrowheads="1"/>
          </p:cNvSpPr>
          <p:nvPr/>
        </p:nvSpPr>
        <p:spPr bwMode="auto">
          <a:xfrm>
            <a:off x="4878530" y="6616507"/>
            <a:ext cx="134652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fld id="{06B4198D-DAFE-430F-BD1F-D93BCC9D560E}" type="slidenum">
              <a:rPr lang="en-US" altLang="ko-KR" sz="900" b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pPr algn="ctr">
                <a:defRPr/>
              </a:pPr>
              <a:t>‹#›</a:t>
            </a:fld>
            <a:endParaRPr lang="en-US" altLang="ko-KR" sz="900" b="1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08000" y="6610350"/>
            <a:ext cx="2222083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ko-KR" sz="700">
                <a:latin typeface="Arial" charset="0"/>
                <a:ea typeface="-윤명조160" pitchFamily="18" charset="-127"/>
              </a:rPr>
              <a:t>Copyright(c) GOODCEN Co.,</a:t>
            </a:r>
            <a:r>
              <a:rPr kumimoji="0" lang="en-US" altLang="ko-KR" sz="700" err="1">
                <a:latin typeface="Arial" charset="0"/>
                <a:ea typeface="-윤명조160" pitchFamily="18" charset="-127"/>
              </a:rPr>
              <a:t>Ltd.All</a:t>
            </a:r>
            <a:r>
              <a:rPr kumimoji="0" lang="en-US" altLang="ko-KR" sz="700">
                <a:latin typeface="Arial" charset="0"/>
                <a:ea typeface="-윤명조160" pitchFamily="18" charset="-127"/>
              </a:rPr>
              <a:t> rights reserved</a:t>
            </a:r>
          </a:p>
        </p:txBody>
      </p:sp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527648" y="6504136"/>
            <a:ext cx="766608" cy="288032"/>
          </a:xfrm>
          <a:prstGeom prst="rect">
            <a:avLst/>
          </a:prstGeom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742B6AF7-8670-4A7D-B556-F4C4DA79CB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185708"/>
            <a:ext cx="1194596" cy="38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6610E870-CD9B-4E1F-A201-8C17878FBDE4}" type="datetimeFigureOut">
              <a:rPr lang="ko-KR" altLang="en-US"/>
              <a:pPr>
                <a:defRPr/>
              </a:pPr>
              <a:t>2020-12-09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D2AA1D34-76B5-493C-9EAA-295251D5FE1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10" name="Rectangle 32"/>
          <p:cNvSpPr>
            <a:spLocks noChangeArrowheads="1"/>
          </p:cNvSpPr>
          <p:nvPr userDrawn="1"/>
        </p:nvSpPr>
        <p:spPr bwMode="auto">
          <a:xfrm>
            <a:off x="4878530" y="6616507"/>
            <a:ext cx="134652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fld id="{06B4198D-DAFE-430F-BD1F-D93BCC9D560E}" type="slidenum">
              <a:rPr lang="en-US" altLang="ko-KR" sz="900" b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pPr algn="ctr">
                <a:defRPr/>
              </a:pPr>
              <a:t>‹#›</a:t>
            </a:fld>
            <a:endParaRPr lang="en-US" altLang="ko-KR" sz="900" b="1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C26B64-5988-4122-B8ED-F92919E5664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58161"/>
            <a:ext cx="1512168" cy="48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54" r:id="rId2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514350" indent="-514350" algn="l" rtl="0" eaLnBrk="0" fontAlgn="base" latinLnBrk="1" hangingPunct="0">
        <a:spcBef>
          <a:spcPct val="20000"/>
        </a:spcBef>
        <a:spcAft>
          <a:spcPct val="0"/>
        </a:spcAft>
        <a:buFont typeface="맑은 고딕" pitchFamily="50" charset="-127"/>
        <a:buAutoNum type="arabicPeriod"/>
        <a:defRPr sz="32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6610E870-CD9B-4E1F-A201-8C17878FBDE4}" type="datetimeFigureOut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2020-12-09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D2AA1D34-76B5-493C-9EAA-295251D5FE12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32"/>
          <p:cNvSpPr>
            <a:spLocks noChangeArrowheads="1"/>
          </p:cNvSpPr>
          <p:nvPr userDrawn="1"/>
        </p:nvSpPr>
        <p:spPr bwMode="auto">
          <a:xfrm>
            <a:off x="4878530" y="6890901"/>
            <a:ext cx="134652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fld id="{06B4198D-DAFE-430F-BD1F-D93BCC9D560E}" type="slidenum">
              <a:rPr lang="en-US" altLang="ko-KR" sz="900" b="1" smtClean="0">
                <a:solidFill>
                  <a:prstClr val="black"/>
                </a:solidFill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pPr algn="ctr">
                <a:defRPr/>
              </a:pPr>
              <a:t>‹#›</a:t>
            </a:fld>
            <a:endParaRPr lang="en-US" altLang="ko-KR" sz="900" b="1">
              <a:solidFill>
                <a:prstClr val="black"/>
              </a:solidFill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28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514350" indent="-514350" algn="l" rtl="0" eaLnBrk="0" fontAlgn="base" latinLnBrk="1" hangingPunct="0">
        <a:spcBef>
          <a:spcPct val="20000"/>
        </a:spcBef>
        <a:spcAft>
          <a:spcPct val="0"/>
        </a:spcAft>
        <a:buFont typeface="맑은 고딕" pitchFamily="50" charset="-127"/>
        <a:buAutoNum type="arabicPeriod"/>
        <a:defRPr sz="3200" kern="120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906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47687" y="2420888"/>
            <a:ext cx="1236237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</a:rPr>
              <a:t>2020. 12</a:t>
            </a:r>
            <a:endParaRPr lang="ko-KR" altLang="en-US" sz="2000" b="1" dirty="0">
              <a:solidFill>
                <a:prstClr val="black">
                  <a:lumMod val="75000"/>
                  <a:lumOff val="25000"/>
                </a:prst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제목 6"/>
          <p:cNvSpPr txBox="1">
            <a:spLocks/>
          </p:cNvSpPr>
          <p:nvPr/>
        </p:nvSpPr>
        <p:spPr bwMode="auto">
          <a:xfrm>
            <a:off x="1151470" y="1412776"/>
            <a:ext cx="7905986" cy="92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50800" dir="2700000" algn="tl" rotWithShape="0">
              <a:prstClr val="black">
                <a:alpha val="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kumimoji="0" lang="en-US" altLang="ko-KR" sz="5000" b="1" spc="-80" dirty="0">
                <a:ln w="0" cmpd="sng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12700" dist="25400" dir="2700000" algn="tl" rotWithShape="0">
                    <a:prstClr val="black">
                      <a:alpha val="3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  <a:cs typeface="+mj-cs"/>
              </a:rPr>
              <a:t>2021 </a:t>
            </a:r>
            <a:r>
              <a:rPr kumimoji="0" lang="ko-KR" altLang="en-US" sz="5000" b="1" spc="-80" dirty="0">
                <a:ln w="0" cmpd="sng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12700" dist="25400" dir="2700000" algn="tl" rotWithShape="0">
                    <a:prstClr val="black">
                      <a:alpha val="3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  <a:cs typeface="+mj-cs"/>
              </a:rPr>
              <a:t>협력업체 모집공고</a:t>
            </a:r>
            <a:endParaRPr kumimoji="0" lang="en-US" altLang="ko-KR" sz="5000" b="1" spc="-80" dirty="0">
              <a:ln w="0" cmpd="sng"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12700" dist="25400" dir="2700000" algn="tl" rotWithShape="0">
                  <a:prstClr val="black">
                    <a:alpha val="30000"/>
                  </a:prstClr>
                </a:outerShdw>
              </a:effectLst>
              <a:latin typeface="맑은 고딕" pitchFamily="50" charset="-127"/>
              <a:ea typeface="맑은 고딕" pitchFamily="50" charset="-127"/>
              <a:cs typeface="+mj-cs"/>
            </a:endParaRPr>
          </a:p>
          <a:p>
            <a:pPr algn="r">
              <a:defRPr/>
            </a:pPr>
            <a:r>
              <a:rPr kumimoji="0" lang="en-US" altLang="ko-KR" sz="2500" b="1" u="sng" spc="-80" dirty="0">
                <a:ln w="0" cmpd="sng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25400" dir="2700000" algn="tl" rotWithShape="0">
                    <a:prstClr val="black">
                      <a:alpha val="3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  <a:cs typeface="+mj-cs"/>
              </a:rPr>
              <a:t>-</a:t>
            </a:r>
            <a:r>
              <a:rPr kumimoji="0" lang="ko-KR" altLang="en-US" sz="2500" b="1" u="sng" spc="-80" dirty="0">
                <a:ln w="0" cmpd="sng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12700" dist="25400" dir="2700000" algn="tl" rotWithShape="0">
                    <a:prstClr val="black">
                      <a:alpha val="3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  <a:cs typeface="+mj-cs"/>
              </a:rPr>
              <a:t>협력업체대장 작성요령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C85E3EEC-B59C-4229-93B7-597AC3D84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70" y="6093296"/>
            <a:ext cx="1800200" cy="582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1340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279" y="1923590"/>
            <a:ext cx="7521465" cy="2297498"/>
          </a:xfrm>
          <a:prstGeom prst="rect">
            <a:avLst/>
          </a:prstGeom>
        </p:spPr>
      </p:pic>
      <p:sp>
        <p:nvSpPr>
          <p:cNvPr id="9" name="제목 6"/>
          <p:cNvSpPr>
            <a:spLocks noGrp="1"/>
          </p:cNvSpPr>
          <p:nvPr>
            <p:ph type="title"/>
          </p:nvPr>
        </p:nvSpPr>
        <p:spPr>
          <a:xfrm>
            <a:off x="1280592" y="980728"/>
            <a:ext cx="6172200" cy="796925"/>
          </a:xfrm>
        </p:spPr>
        <p:txBody>
          <a:bodyPr>
            <a:normAutofit/>
          </a:bodyPr>
          <a:lstStyle/>
          <a:p>
            <a:pPr defTabSz="712788" latinLnBrk="0">
              <a:lnSpc>
                <a:spcPct val="140000"/>
              </a:lnSpc>
            </a:pPr>
            <a:r>
              <a:rPr lang="ko-KR" altLang="en-US" sz="3600">
                <a:solidFill>
                  <a:schemeClr val="tx1"/>
                </a:solidFill>
              </a:rPr>
              <a:t>협력업체대장 작성요령</a:t>
            </a:r>
            <a:endParaRPr lang="en-US" altLang="ko-KR" sz="360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4568" y="4221088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/>
              <a:t>※</a:t>
            </a:r>
            <a:r>
              <a:rPr lang="ko-KR" altLang="en-US" sz="2000"/>
              <a:t>비고</a:t>
            </a:r>
            <a:endParaRPr lang="en-US" altLang="ko-KR" sz="2000"/>
          </a:p>
          <a:p>
            <a:r>
              <a:rPr lang="en-US" altLang="ko-KR" sz="2000"/>
              <a:t>-</a:t>
            </a:r>
            <a:r>
              <a:rPr lang="ko-KR" altLang="en-US" sz="2000"/>
              <a:t>특허</a:t>
            </a:r>
            <a:r>
              <a:rPr lang="en-US" altLang="ko-KR" sz="2000"/>
              <a:t>, </a:t>
            </a:r>
            <a:r>
              <a:rPr lang="ko-KR" altLang="en-US" sz="2000"/>
              <a:t>혹은 그 외의 면허가 있을시 작성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6806364" y="2377081"/>
            <a:ext cx="1819044" cy="18514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0934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28" y="2126424"/>
            <a:ext cx="8928992" cy="1745892"/>
          </a:xfrm>
          <a:prstGeom prst="rect">
            <a:avLst/>
          </a:prstGeom>
        </p:spPr>
      </p:pic>
      <p:sp>
        <p:nvSpPr>
          <p:cNvPr id="9" name="제목 6"/>
          <p:cNvSpPr>
            <a:spLocks noGrp="1"/>
          </p:cNvSpPr>
          <p:nvPr>
            <p:ph type="title"/>
          </p:nvPr>
        </p:nvSpPr>
        <p:spPr>
          <a:xfrm>
            <a:off x="1280592" y="980728"/>
            <a:ext cx="6172200" cy="796925"/>
          </a:xfrm>
        </p:spPr>
        <p:txBody>
          <a:bodyPr>
            <a:normAutofit/>
          </a:bodyPr>
          <a:lstStyle/>
          <a:p>
            <a:pPr defTabSz="712788" latinLnBrk="0">
              <a:lnSpc>
                <a:spcPct val="140000"/>
              </a:lnSpc>
            </a:pPr>
            <a:r>
              <a:rPr lang="ko-KR" altLang="en-US" sz="3600">
                <a:solidFill>
                  <a:schemeClr val="tx1"/>
                </a:solidFill>
              </a:rPr>
              <a:t>협력업체대장 작성요령</a:t>
            </a:r>
            <a:endParaRPr lang="en-US" altLang="ko-KR" sz="360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4568" y="4221088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1)</a:t>
            </a:r>
            <a:r>
              <a:rPr lang="ko-KR" altLang="en-US" sz="2000" dirty="0" err="1"/>
              <a:t>공종</a:t>
            </a:r>
            <a:endParaRPr lang="en-US" altLang="ko-KR" sz="2000" dirty="0"/>
          </a:p>
          <a:p>
            <a:pPr marL="342900" indent="-342900">
              <a:buFontTx/>
              <a:buChar char="-"/>
            </a:pPr>
            <a:r>
              <a:rPr lang="ko-KR" altLang="en-US" sz="2000" dirty="0" err="1"/>
              <a:t>공종은</a:t>
            </a:r>
            <a:r>
              <a:rPr lang="ko-KR" altLang="en-US" sz="2000" dirty="0"/>
              <a:t> </a:t>
            </a:r>
            <a:r>
              <a:rPr lang="en-US" altLang="ko-KR" sz="2000" dirty="0"/>
              <a:t>list</a:t>
            </a:r>
            <a:r>
              <a:rPr lang="ko-KR" altLang="en-US" sz="2000" dirty="0"/>
              <a:t>에 있는 </a:t>
            </a:r>
            <a:r>
              <a:rPr lang="ko-KR" altLang="en-US" sz="2000" dirty="0" err="1"/>
              <a:t>공종만</a:t>
            </a:r>
            <a:r>
              <a:rPr lang="ko-KR" altLang="en-US" sz="2000" dirty="0"/>
              <a:t> 입력 가능</a:t>
            </a:r>
            <a:endParaRPr lang="en-US" altLang="ko-KR" sz="2000" dirty="0"/>
          </a:p>
          <a:p>
            <a:pPr marL="342900" indent="-342900">
              <a:buFontTx/>
              <a:buChar char="-"/>
            </a:pPr>
            <a:r>
              <a:rPr lang="ko-KR" altLang="en-US" sz="2000" dirty="0"/>
              <a:t>같은 면허에 여러 </a:t>
            </a:r>
            <a:r>
              <a:rPr lang="ko-KR" altLang="en-US" sz="2000" dirty="0" err="1"/>
              <a:t>공종일</a:t>
            </a:r>
            <a:r>
              <a:rPr lang="ko-KR" altLang="en-US" sz="2000" dirty="0"/>
              <a:t> 경우 각각 모두 기재</a:t>
            </a:r>
            <a:r>
              <a:rPr lang="en-US" altLang="ko-KR" sz="2000" dirty="0"/>
              <a:t>!(</a:t>
            </a:r>
            <a:r>
              <a:rPr lang="ko-KR" altLang="en-US" sz="2000" dirty="0"/>
              <a:t>빈칸없이 중복된 내용이여도 모두 기재바람</a:t>
            </a:r>
            <a:r>
              <a:rPr lang="en-US" altLang="ko-KR" sz="2000" dirty="0"/>
              <a:t>) ex) </a:t>
            </a:r>
            <a:r>
              <a:rPr lang="ko-KR" altLang="en-US" sz="2000" dirty="0"/>
              <a:t>업체명</a:t>
            </a:r>
            <a:r>
              <a:rPr lang="en-US" altLang="ko-KR" sz="2000" dirty="0"/>
              <a:t>, </a:t>
            </a:r>
            <a:r>
              <a:rPr lang="ko-KR" altLang="en-US" sz="2000" dirty="0"/>
              <a:t>대표이사</a:t>
            </a:r>
            <a:r>
              <a:rPr lang="en-US" altLang="ko-KR" sz="2000" dirty="0"/>
              <a:t>, </a:t>
            </a:r>
            <a:r>
              <a:rPr lang="ko-KR" altLang="en-US" sz="2000" dirty="0"/>
              <a:t>전화번호 등 공종마다 모두 입력</a:t>
            </a:r>
            <a:r>
              <a:rPr lang="en-US" altLang="ko-KR" sz="2000" dirty="0"/>
              <a:t>!</a:t>
            </a:r>
          </a:p>
          <a:p>
            <a:pPr marL="342900" indent="-342900">
              <a:buFontTx/>
              <a:buChar char="-"/>
            </a:pPr>
            <a:r>
              <a:rPr lang="ko-KR" altLang="en-US" sz="2000" b="1" dirty="0">
                <a:solidFill>
                  <a:srgbClr val="2203DF"/>
                </a:solidFill>
              </a:rPr>
              <a:t>그 외의 </a:t>
            </a:r>
            <a:r>
              <a:rPr lang="ko-KR" altLang="en-US" sz="2000" b="1" dirty="0" err="1">
                <a:solidFill>
                  <a:srgbClr val="2203DF"/>
                </a:solidFill>
              </a:rPr>
              <a:t>공종문의는</a:t>
            </a:r>
            <a:r>
              <a:rPr lang="ko-KR" altLang="en-US" sz="2000" b="1" dirty="0">
                <a:solidFill>
                  <a:srgbClr val="2203DF"/>
                </a:solidFill>
              </a:rPr>
              <a:t> 카톡</a:t>
            </a:r>
            <a:r>
              <a:rPr lang="en-US" altLang="ko-KR" sz="2000" b="1" dirty="0">
                <a:solidFill>
                  <a:srgbClr val="2203DF"/>
                </a:solidFill>
              </a:rPr>
              <a:t>(</a:t>
            </a:r>
            <a:r>
              <a:rPr lang="ko-KR" altLang="en-US" sz="2000" b="1" dirty="0">
                <a:solidFill>
                  <a:srgbClr val="2203DF"/>
                </a:solidFill>
              </a:rPr>
              <a:t>대방건설공무부</a:t>
            </a:r>
            <a:r>
              <a:rPr lang="en-US" altLang="ko-KR" sz="2000" b="1" dirty="0">
                <a:solidFill>
                  <a:srgbClr val="2203DF"/>
                </a:solidFill>
              </a:rPr>
              <a:t>)</a:t>
            </a:r>
            <a:r>
              <a:rPr lang="ko-KR" altLang="en-US" sz="2000" b="1" dirty="0">
                <a:solidFill>
                  <a:srgbClr val="2203DF"/>
                </a:solidFill>
              </a:rPr>
              <a:t>으로 연락바람</a:t>
            </a:r>
            <a:r>
              <a:rPr lang="en-US" altLang="ko-KR" sz="2000" b="1" dirty="0">
                <a:solidFill>
                  <a:srgbClr val="2203DF"/>
                </a:solidFill>
              </a:rPr>
              <a:t>.</a:t>
            </a:r>
            <a:endParaRPr lang="ko-KR" altLang="en-US" sz="2000" b="1" dirty="0">
              <a:solidFill>
                <a:srgbClr val="2203DF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20552" y="2204864"/>
            <a:ext cx="936104" cy="1800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0986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20" y="2092365"/>
            <a:ext cx="9145016" cy="1788131"/>
          </a:xfrm>
          <a:prstGeom prst="rect">
            <a:avLst/>
          </a:prstGeom>
        </p:spPr>
      </p:pic>
      <p:sp>
        <p:nvSpPr>
          <p:cNvPr id="9" name="제목 6"/>
          <p:cNvSpPr>
            <a:spLocks noGrp="1"/>
          </p:cNvSpPr>
          <p:nvPr>
            <p:ph type="title"/>
          </p:nvPr>
        </p:nvSpPr>
        <p:spPr>
          <a:xfrm>
            <a:off x="1280592" y="980728"/>
            <a:ext cx="6172200" cy="796925"/>
          </a:xfrm>
        </p:spPr>
        <p:txBody>
          <a:bodyPr>
            <a:normAutofit/>
          </a:bodyPr>
          <a:lstStyle/>
          <a:p>
            <a:pPr defTabSz="712788" latinLnBrk="0">
              <a:lnSpc>
                <a:spcPct val="140000"/>
              </a:lnSpc>
            </a:pPr>
            <a:r>
              <a:rPr lang="ko-KR" altLang="en-US" sz="3600">
                <a:solidFill>
                  <a:schemeClr val="tx1"/>
                </a:solidFill>
              </a:rPr>
              <a:t>협력업체대장 작성요령</a:t>
            </a:r>
            <a:endParaRPr lang="en-US" altLang="ko-KR" sz="360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4568" y="4221088"/>
            <a:ext cx="79928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/>
              <a:t>2)</a:t>
            </a:r>
            <a:r>
              <a:rPr lang="ko-KR" altLang="en-US" sz="2000"/>
              <a:t>업체명</a:t>
            </a:r>
            <a:endParaRPr lang="en-US" altLang="ko-KR" sz="2000"/>
          </a:p>
          <a:p>
            <a:pPr marL="342900" indent="-342900">
              <a:buFontTx/>
              <a:buChar char="-"/>
            </a:pPr>
            <a:r>
              <a:rPr lang="ko-KR" altLang="en-US" sz="2000"/>
              <a:t>업체명은 주식회사를</a:t>
            </a:r>
            <a:r>
              <a:rPr lang="en-US" altLang="ko-KR" sz="2000"/>
              <a:t>-&gt;</a:t>
            </a:r>
            <a:r>
              <a:rPr lang="ko-KR" altLang="en-US" sz="2000"/>
              <a:t>㈜로 통일하여 입력하며</a:t>
            </a:r>
            <a:r>
              <a:rPr lang="en-US" altLang="ko-KR" sz="2000"/>
              <a:t>, </a:t>
            </a:r>
            <a:r>
              <a:rPr lang="ko-KR" altLang="en-US" sz="2000"/>
              <a:t>회사명과 ㈜ 사이를 띄지않고 붙어서 입력바람</a:t>
            </a:r>
            <a:r>
              <a:rPr lang="en-US" altLang="ko-KR" sz="2000"/>
              <a:t>.</a:t>
            </a:r>
          </a:p>
          <a:p>
            <a:pPr marL="342900" indent="-342900">
              <a:buFontTx/>
              <a:buChar char="-"/>
            </a:pPr>
            <a:r>
              <a:rPr lang="en-US" altLang="ko-KR" sz="2000"/>
              <a:t>Ex) </a:t>
            </a:r>
            <a:r>
              <a:rPr lang="ko-KR" altLang="en-US" sz="2000"/>
              <a:t>공무주식회사</a:t>
            </a:r>
            <a:r>
              <a:rPr lang="en-US" altLang="ko-KR" sz="2000"/>
              <a:t>, </a:t>
            </a:r>
            <a:r>
              <a:rPr lang="ko-KR" altLang="en-US" sz="2000"/>
              <a:t>공무 주식회사 공무 ㈜ </a:t>
            </a:r>
            <a:r>
              <a:rPr lang="en-US" altLang="ko-KR" sz="2000"/>
              <a:t>(x)</a:t>
            </a:r>
          </a:p>
          <a:p>
            <a:r>
              <a:rPr lang="en-US" altLang="ko-KR" sz="2000"/>
              <a:t>          </a:t>
            </a:r>
            <a:r>
              <a:rPr lang="ko-KR" altLang="en-US" sz="2000"/>
              <a:t>공무</a:t>
            </a:r>
            <a:r>
              <a:rPr lang="en-US" altLang="ko-KR" sz="2000"/>
              <a:t>(</a:t>
            </a:r>
            <a:r>
              <a:rPr lang="ko-KR" altLang="en-US" sz="2000"/>
              <a:t>주</a:t>
            </a:r>
            <a:r>
              <a:rPr lang="en-US" altLang="ko-KR" sz="2000"/>
              <a:t>) (O)</a:t>
            </a:r>
            <a:endParaRPr lang="ko-KR" altLang="en-US" sz="2000"/>
          </a:p>
        </p:txBody>
      </p:sp>
      <p:sp>
        <p:nvSpPr>
          <p:cNvPr id="6" name="직사각형 5"/>
          <p:cNvSpPr/>
          <p:nvPr/>
        </p:nvSpPr>
        <p:spPr>
          <a:xfrm>
            <a:off x="1856656" y="2229055"/>
            <a:ext cx="792088" cy="1800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4513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12" y="2256112"/>
            <a:ext cx="9145016" cy="1788131"/>
          </a:xfrm>
          <a:prstGeom prst="rect">
            <a:avLst/>
          </a:prstGeom>
        </p:spPr>
      </p:pic>
      <p:sp>
        <p:nvSpPr>
          <p:cNvPr id="9" name="제목 6"/>
          <p:cNvSpPr>
            <a:spLocks noGrp="1"/>
          </p:cNvSpPr>
          <p:nvPr>
            <p:ph type="title"/>
          </p:nvPr>
        </p:nvSpPr>
        <p:spPr>
          <a:xfrm>
            <a:off x="1280592" y="980728"/>
            <a:ext cx="6172200" cy="796925"/>
          </a:xfrm>
        </p:spPr>
        <p:txBody>
          <a:bodyPr>
            <a:normAutofit/>
          </a:bodyPr>
          <a:lstStyle/>
          <a:p>
            <a:pPr defTabSz="712788" latinLnBrk="0">
              <a:lnSpc>
                <a:spcPct val="140000"/>
              </a:lnSpc>
            </a:pPr>
            <a:r>
              <a:rPr lang="ko-KR" altLang="en-US" sz="3600">
                <a:solidFill>
                  <a:schemeClr val="tx1"/>
                </a:solidFill>
              </a:rPr>
              <a:t>협력업체대장 작성요령</a:t>
            </a:r>
            <a:endParaRPr lang="en-US" altLang="ko-KR" sz="360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4568" y="4221088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/>
              <a:t>3)</a:t>
            </a:r>
            <a:r>
              <a:rPr lang="ko-KR" altLang="en-US" sz="2000"/>
              <a:t>대표이사</a:t>
            </a:r>
            <a:endParaRPr lang="en-US" altLang="ko-KR" sz="2000"/>
          </a:p>
          <a:p>
            <a:r>
              <a:rPr lang="en-US" altLang="ko-KR" sz="2000"/>
              <a:t>- </a:t>
            </a:r>
            <a:r>
              <a:rPr lang="ko-KR" altLang="en-US" sz="2000"/>
              <a:t>해당업체의 공종과 면허가 여러개일경우 각각 한줄한줄 빠짐없이 대표이사 모두 입력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2720752" y="2256112"/>
            <a:ext cx="792088" cy="1800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7211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20" y="2107431"/>
            <a:ext cx="9145016" cy="1788131"/>
          </a:xfrm>
          <a:prstGeom prst="rect">
            <a:avLst/>
          </a:prstGeom>
        </p:spPr>
      </p:pic>
      <p:sp>
        <p:nvSpPr>
          <p:cNvPr id="9" name="제목 6"/>
          <p:cNvSpPr>
            <a:spLocks noGrp="1"/>
          </p:cNvSpPr>
          <p:nvPr>
            <p:ph type="title"/>
          </p:nvPr>
        </p:nvSpPr>
        <p:spPr>
          <a:xfrm>
            <a:off x="1280592" y="980728"/>
            <a:ext cx="6172200" cy="796925"/>
          </a:xfrm>
        </p:spPr>
        <p:txBody>
          <a:bodyPr>
            <a:normAutofit/>
          </a:bodyPr>
          <a:lstStyle/>
          <a:p>
            <a:pPr defTabSz="712788" latinLnBrk="0">
              <a:lnSpc>
                <a:spcPct val="140000"/>
              </a:lnSpc>
            </a:pPr>
            <a:r>
              <a:rPr lang="ko-KR" altLang="en-US" sz="3600">
                <a:solidFill>
                  <a:schemeClr val="tx1"/>
                </a:solidFill>
              </a:rPr>
              <a:t>협력업체대장 작성요령</a:t>
            </a:r>
            <a:endParaRPr lang="en-US" altLang="ko-KR" sz="360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4568" y="4221088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4)</a:t>
            </a:r>
            <a:r>
              <a:rPr lang="ko-KR" altLang="en-US" sz="2000" dirty="0"/>
              <a:t>전화번호</a:t>
            </a:r>
            <a:endParaRPr lang="en-US" altLang="ko-KR" sz="2000" dirty="0"/>
          </a:p>
          <a:p>
            <a:r>
              <a:rPr lang="en-US" altLang="ko-KR" sz="2000" dirty="0"/>
              <a:t>-</a:t>
            </a:r>
            <a:r>
              <a:rPr lang="ko-KR" altLang="en-US" sz="2000" dirty="0"/>
              <a:t>해당업체의 </a:t>
            </a:r>
            <a:r>
              <a:rPr lang="ko-KR" altLang="en-US" sz="2000" dirty="0" err="1"/>
              <a:t>공종과</a:t>
            </a:r>
            <a:r>
              <a:rPr lang="ko-KR" altLang="en-US" sz="2000" dirty="0"/>
              <a:t> 면허가 </a:t>
            </a:r>
            <a:r>
              <a:rPr lang="ko-KR" altLang="en-US" sz="2000" dirty="0" err="1"/>
              <a:t>여러개일경우</a:t>
            </a:r>
            <a:r>
              <a:rPr lang="ko-KR" altLang="en-US" sz="2000" dirty="0"/>
              <a:t> 각각 </a:t>
            </a:r>
            <a:r>
              <a:rPr lang="ko-KR" altLang="en-US" sz="2000" dirty="0" err="1"/>
              <a:t>한줄한줄</a:t>
            </a:r>
            <a:r>
              <a:rPr lang="ko-KR" altLang="en-US" sz="2000" dirty="0"/>
              <a:t> 빠짐없이 전화번호 모두 입력</a:t>
            </a:r>
          </a:p>
          <a:p>
            <a:endParaRPr lang="ko-KR" altLang="en-US" sz="2000" dirty="0"/>
          </a:p>
        </p:txBody>
      </p:sp>
      <p:sp>
        <p:nvSpPr>
          <p:cNvPr id="6" name="직사각형 5"/>
          <p:cNvSpPr/>
          <p:nvPr/>
        </p:nvSpPr>
        <p:spPr>
          <a:xfrm>
            <a:off x="3728864" y="2142584"/>
            <a:ext cx="936104" cy="1800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4422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08" y="2166166"/>
            <a:ext cx="9145016" cy="1788131"/>
          </a:xfrm>
          <a:prstGeom prst="rect">
            <a:avLst/>
          </a:prstGeom>
        </p:spPr>
      </p:pic>
      <p:sp>
        <p:nvSpPr>
          <p:cNvPr id="9" name="제목 6"/>
          <p:cNvSpPr>
            <a:spLocks noGrp="1"/>
          </p:cNvSpPr>
          <p:nvPr>
            <p:ph type="title"/>
          </p:nvPr>
        </p:nvSpPr>
        <p:spPr>
          <a:xfrm>
            <a:off x="1280592" y="980728"/>
            <a:ext cx="6172200" cy="796925"/>
          </a:xfrm>
        </p:spPr>
        <p:txBody>
          <a:bodyPr>
            <a:normAutofit/>
          </a:bodyPr>
          <a:lstStyle/>
          <a:p>
            <a:pPr defTabSz="712788" latinLnBrk="0">
              <a:lnSpc>
                <a:spcPct val="140000"/>
              </a:lnSpc>
            </a:pPr>
            <a:r>
              <a:rPr lang="ko-KR" altLang="en-US" sz="3600">
                <a:solidFill>
                  <a:schemeClr val="tx1"/>
                </a:solidFill>
              </a:rPr>
              <a:t>협력업체대장 작성요령</a:t>
            </a:r>
            <a:endParaRPr lang="en-US" altLang="ko-KR" sz="360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4568" y="4221088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/>
              <a:t>5)FAX</a:t>
            </a:r>
            <a:r>
              <a:rPr lang="ko-KR" altLang="en-US" sz="2000"/>
              <a:t>번호</a:t>
            </a:r>
            <a:endParaRPr lang="en-US" altLang="ko-KR" sz="2000"/>
          </a:p>
          <a:p>
            <a:r>
              <a:rPr lang="en-US" altLang="ko-KR" sz="2000"/>
              <a:t>- </a:t>
            </a:r>
            <a:r>
              <a:rPr lang="ko-KR" altLang="en-US" sz="2000"/>
              <a:t>해당업체의 공종과 면허가 여러개일경우 각각 한줄한줄 빠짐없이 </a:t>
            </a:r>
            <a:r>
              <a:rPr lang="en-US" altLang="ko-KR" sz="2000"/>
              <a:t>FAX</a:t>
            </a:r>
            <a:r>
              <a:rPr lang="ko-KR" altLang="en-US" sz="2000"/>
              <a:t>번호 모두 입력</a:t>
            </a:r>
          </a:p>
          <a:p>
            <a:endParaRPr lang="ko-KR" altLang="en-US" sz="2000"/>
          </a:p>
        </p:txBody>
      </p:sp>
      <p:sp>
        <p:nvSpPr>
          <p:cNvPr id="6" name="직사각형 5"/>
          <p:cNvSpPr/>
          <p:nvPr/>
        </p:nvSpPr>
        <p:spPr>
          <a:xfrm>
            <a:off x="4664968" y="2142584"/>
            <a:ext cx="864096" cy="1800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2092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96" y="2191347"/>
            <a:ext cx="9145016" cy="1788131"/>
          </a:xfrm>
          <a:prstGeom prst="rect">
            <a:avLst/>
          </a:prstGeom>
        </p:spPr>
      </p:pic>
      <p:sp>
        <p:nvSpPr>
          <p:cNvPr id="9" name="제목 6"/>
          <p:cNvSpPr>
            <a:spLocks noGrp="1"/>
          </p:cNvSpPr>
          <p:nvPr>
            <p:ph type="title"/>
          </p:nvPr>
        </p:nvSpPr>
        <p:spPr>
          <a:xfrm>
            <a:off x="1280592" y="980728"/>
            <a:ext cx="6172200" cy="796925"/>
          </a:xfrm>
        </p:spPr>
        <p:txBody>
          <a:bodyPr>
            <a:normAutofit/>
          </a:bodyPr>
          <a:lstStyle/>
          <a:p>
            <a:pPr defTabSz="712788" latinLnBrk="0">
              <a:lnSpc>
                <a:spcPct val="140000"/>
              </a:lnSpc>
            </a:pPr>
            <a:r>
              <a:rPr lang="ko-KR" altLang="en-US" sz="3600">
                <a:solidFill>
                  <a:schemeClr val="tx1"/>
                </a:solidFill>
              </a:rPr>
              <a:t>협력업체대장 작성요령</a:t>
            </a:r>
            <a:endParaRPr lang="en-US" altLang="ko-KR" sz="360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4568" y="4221088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6)E-Mail</a:t>
            </a:r>
          </a:p>
          <a:p>
            <a:r>
              <a:rPr lang="en-US" altLang="ko-KR" sz="2000" dirty="0"/>
              <a:t>-</a:t>
            </a:r>
            <a:r>
              <a:rPr lang="ko-KR" altLang="en-US" sz="2000" dirty="0"/>
              <a:t>담당자의 메일 혹은 회사 대표메일 입력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601072" y="2128029"/>
            <a:ext cx="1851720" cy="18514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2705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24" y="2058019"/>
            <a:ext cx="8784976" cy="2171475"/>
          </a:xfrm>
          <a:prstGeom prst="rect">
            <a:avLst/>
          </a:prstGeom>
        </p:spPr>
      </p:pic>
      <p:sp>
        <p:nvSpPr>
          <p:cNvPr id="9" name="제목 6"/>
          <p:cNvSpPr>
            <a:spLocks noGrp="1"/>
          </p:cNvSpPr>
          <p:nvPr>
            <p:ph type="title"/>
          </p:nvPr>
        </p:nvSpPr>
        <p:spPr>
          <a:xfrm>
            <a:off x="1280592" y="980728"/>
            <a:ext cx="6172200" cy="796925"/>
          </a:xfrm>
        </p:spPr>
        <p:txBody>
          <a:bodyPr>
            <a:normAutofit/>
          </a:bodyPr>
          <a:lstStyle/>
          <a:p>
            <a:pPr defTabSz="712788" latinLnBrk="0">
              <a:lnSpc>
                <a:spcPct val="140000"/>
              </a:lnSpc>
            </a:pPr>
            <a:r>
              <a:rPr lang="ko-KR" altLang="en-US" sz="3600">
                <a:solidFill>
                  <a:schemeClr val="tx1"/>
                </a:solidFill>
              </a:rPr>
              <a:t>협력업체대장 작성요령</a:t>
            </a:r>
            <a:endParaRPr lang="en-US" altLang="ko-KR" sz="360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4568" y="4221088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7)</a:t>
            </a:r>
            <a:r>
              <a:rPr lang="ko-KR" altLang="en-US" sz="2000" dirty="0"/>
              <a:t>업무별 담당자</a:t>
            </a:r>
            <a:endParaRPr lang="en-US" altLang="ko-KR" sz="2000" dirty="0"/>
          </a:p>
          <a:p>
            <a:r>
              <a:rPr lang="en-US" altLang="ko-KR" sz="2000" dirty="0"/>
              <a:t>-</a:t>
            </a:r>
            <a:r>
              <a:rPr lang="ko-KR" altLang="en-US" sz="2000" dirty="0"/>
              <a:t>담당자 이름과 직급 </a:t>
            </a:r>
            <a:r>
              <a:rPr lang="en-US" altLang="ko-KR" sz="2000" dirty="0"/>
              <a:t>/ </a:t>
            </a:r>
            <a:r>
              <a:rPr lang="ko-KR" altLang="en-US" sz="2000" dirty="0"/>
              <a:t>담당자 연락처 입력</a:t>
            </a:r>
            <a:r>
              <a:rPr lang="en-US" altLang="ko-KR" sz="2000" dirty="0"/>
              <a:t>!</a:t>
            </a:r>
          </a:p>
          <a:p>
            <a:r>
              <a:rPr lang="en-US" altLang="ko-KR" sz="2000" dirty="0"/>
              <a:t>-</a:t>
            </a:r>
            <a:r>
              <a:rPr lang="ko-KR" altLang="en-US" sz="2000" dirty="0"/>
              <a:t>견적</a:t>
            </a:r>
            <a:r>
              <a:rPr lang="en-US" altLang="ko-KR" sz="2000" dirty="0"/>
              <a:t>/</a:t>
            </a:r>
            <a:r>
              <a:rPr lang="ko-KR" altLang="en-US" sz="2000" dirty="0"/>
              <a:t>계약</a:t>
            </a:r>
            <a:r>
              <a:rPr lang="en-US" altLang="ko-KR" sz="2000" dirty="0"/>
              <a:t>/</a:t>
            </a:r>
            <a:r>
              <a:rPr lang="ko-KR" altLang="en-US" sz="2000" dirty="0"/>
              <a:t>세금계산서 업무별 담당자 작성</a:t>
            </a:r>
            <a:r>
              <a:rPr lang="en-US" altLang="ko-KR" sz="2000" dirty="0"/>
              <a:t>.</a:t>
            </a:r>
            <a:endParaRPr lang="ko-KR" altLang="en-US" sz="2000" dirty="0"/>
          </a:p>
        </p:txBody>
      </p:sp>
      <p:sp>
        <p:nvSpPr>
          <p:cNvPr id="6" name="직사각형 5"/>
          <p:cNvSpPr/>
          <p:nvPr/>
        </p:nvSpPr>
        <p:spPr>
          <a:xfrm>
            <a:off x="2360712" y="2288106"/>
            <a:ext cx="3024336" cy="18514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7843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552" y="2015885"/>
            <a:ext cx="7940473" cy="1962730"/>
          </a:xfrm>
          <a:prstGeom prst="rect">
            <a:avLst/>
          </a:prstGeom>
        </p:spPr>
      </p:pic>
      <p:sp>
        <p:nvSpPr>
          <p:cNvPr id="9" name="제목 6"/>
          <p:cNvSpPr>
            <a:spLocks noGrp="1"/>
          </p:cNvSpPr>
          <p:nvPr>
            <p:ph type="title"/>
          </p:nvPr>
        </p:nvSpPr>
        <p:spPr>
          <a:xfrm>
            <a:off x="1280592" y="980728"/>
            <a:ext cx="6172200" cy="796925"/>
          </a:xfrm>
        </p:spPr>
        <p:txBody>
          <a:bodyPr>
            <a:normAutofit/>
          </a:bodyPr>
          <a:lstStyle/>
          <a:p>
            <a:pPr defTabSz="712788" latinLnBrk="0">
              <a:lnSpc>
                <a:spcPct val="140000"/>
              </a:lnSpc>
            </a:pPr>
            <a:r>
              <a:rPr lang="ko-KR" altLang="en-US" sz="3600">
                <a:solidFill>
                  <a:schemeClr val="tx1"/>
                </a:solidFill>
              </a:rPr>
              <a:t>협력업체대장 작성요령</a:t>
            </a:r>
            <a:endParaRPr lang="en-US" altLang="ko-KR" sz="360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4568" y="4221088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/>
              <a:t>10)</a:t>
            </a:r>
            <a:r>
              <a:rPr lang="ko-KR" altLang="en-US" sz="2000"/>
              <a:t>주소</a:t>
            </a:r>
            <a:endParaRPr lang="en-US" altLang="ko-KR" sz="2000"/>
          </a:p>
          <a:p>
            <a:r>
              <a:rPr lang="en-US" altLang="ko-KR" sz="2000"/>
              <a:t>-</a:t>
            </a:r>
            <a:r>
              <a:rPr lang="ko-KR" altLang="en-US" sz="2000"/>
              <a:t>본사주소를 기준으로 하며</a:t>
            </a:r>
            <a:r>
              <a:rPr lang="en-US" altLang="ko-KR" sz="2000"/>
              <a:t>,</a:t>
            </a:r>
            <a:r>
              <a:rPr lang="ko-KR" altLang="en-US" sz="2000"/>
              <a:t>공장 또는 지사가 있을경우 </a:t>
            </a:r>
            <a:r>
              <a:rPr lang="en-US" altLang="ko-KR" sz="2000"/>
              <a:t>Alt + Enter</a:t>
            </a:r>
            <a:r>
              <a:rPr lang="ko-KR" altLang="en-US" sz="2000"/>
              <a:t>후 밑에줄에 입력 바람</a:t>
            </a:r>
            <a:r>
              <a:rPr lang="en-US" altLang="ko-KR" sz="2000"/>
              <a:t>.</a:t>
            </a:r>
            <a:r>
              <a:rPr lang="ko-KR" altLang="en-US" sz="2000"/>
              <a:t>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5169024" y="2248402"/>
            <a:ext cx="3024336" cy="18514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4337933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장표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간지 마스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간지 마스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8B77117952FC2340BD4BF18E0FBC03B6" ma:contentTypeVersion="0" ma:contentTypeDescription="새 문서를 만듭니다." ma:contentTypeScope="" ma:versionID="44febbbc37d6b2ed250f0da22025a64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d8f6c9257034a6ffde9c3b3e5e5b89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022A20-CB78-4CAC-8590-D90EC7184F7A}">
  <ds:schemaRefs>
    <ds:schemaRef ds:uri="http://purl.org/dc/dcmitype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2F02038-2390-46BE-9590-F23696F386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B93B41-5CA3-41C0-834F-674E2A8281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17743</TotalTime>
  <Words>229</Words>
  <Application>Microsoft Office PowerPoint</Application>
  <PresentationFormat>A4 용지(210x297mm)</PresentationFormat>
  <Paragraphs>45</Paragraphs>
  <Slides>10</Slides>
  <Notes>10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굴림</vt:lpstr>
      <vt:lpstr>맑은 고딕</vt:lpstr>
      <vt:lpstr>-윤명조160</vt:lpstr>
      <vt:lpstr>Arial</vt:lpstr>
      <vt:lpstr>Times New Roman</vt:lpstr>
      <vt:lpstr>기본장표</vt:lpstr>
      <vt:lpstr>간지 마스터</vt:lpstr>
      <vt:lpstr>1_간지 마스터</vt:lpstr>
      <vt:lpstr>PowerPoint 프레젠테이션</vt:lpstr>
      <vt:lpstr>협력업체대장 작성요령</vt:lpstr>
      <vt:lpstr>협력업체대장 작성요령</vt:lpstr>
      <vt:lpstr>협력업체대장 작성요령</vt:lpstr>
      <vt:lpstr>협력업체대장 작성요령</vt:lpstr>
      <vt:lpstr>협력업체대장 작성요령</vt:lpstr>
      <vt:lpstr>협력업체대장 작성요령</vt:lpstr>
      <vt:lpstr>협력업체대장 작성요령</vt:lpstr>
      <vt:lpstr>협력업체대장 작성요령</vt:lpstr>
      <vt:lpstr>협력업체대장 작성요령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.</dc:creator>
  <cp:lastModifiedBy>대방건설</cp:lastModifiedBy>
  <cp:revision>1393</cp:revision>
  <cp:lastPrinted>2012-10-26T01:07:43Z</cp:lastPrinted>
  <dcterms:created xsi:type="dcterms:W3CDTF">2006-01-03T07:31:18Z</dcterms:created>
  <dcterms:modified xsi:type="dcterms:W3CDTF">2020-12-09T00:42:29Z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0x0101008B77117952FC2340BD4BF18E0FBC03B6</vt:lpwstr>
  </property>
</Properties>
</file>